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5" r:id="rId3"/>
    <p:sldId id="258" r:id="rId4"/>
    <p:sldId id="266" r:id="rId5"/>
    <p:sldId id="267" r:id="rId6"/>
    <p:sldId id="268" r:id="rId7"/>
    <p:sldId id="259" r:id="rId8"/>
    <p:sldId id="257" r:id="rId9"/>
    <p:sldId id="269" r:id="rId10"/>
    <p:sldId id="270" r:id="rId11"/>
    <p:sldId id="271" r:id="rId12"/>
    <p:sldId id="272" r:id="rId13"/>
    <p:sldId id="273" r:id="rId14"/>
    <p:sldId id="274" r:id="rId15"/>
    <p:sldId id="275" r:id="rId16"/>
    <p:sldId id="264"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6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170BF8-635C-FD4B-92DD-650D24C79B6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70BF8-635C-FD4B-92DD-650D24C79B6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70BF8-635C-FD4B-92DD-650D24C79B6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70BF8-635C-FD4B-92DD-650D24C79B6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70BF8-635C-FD4B-92DD-650D24C79B6F}"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170BF8-635C-FD4B-92DD-650D24C79B6F}"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70BF8-635C-FD4B-92DD-650D24C79B6F}"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70BF8-635C-FD4B-92DD-650D24C79B6F}"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70BF8-635C-FD4B-92DD-650D24C79B6F}"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99FD3-4A46-7B4B-864A-B6B32A0D28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70BF8-635C-FD4B-92DD-650D24C79B6F}"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99FD3-4A46-7B4B-864A-B6B32A0D280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A170BF8-635C-FD4B-92DD-650D24C79B6F}" type="datetimeFigureOut">
              <a:rPr lang="en-US" smtClean="0"/>
              <a:t>9/30/2016</a:t>
            </a:fld>
            <a:endParaRPr lang="en-US"/>
          </a:p>
        </p:txBody>
      </p:sp>
      <p:sp>
        <p:nvSpPr>
          <p:cNvPr id="9" name="Slide Number Placeholder 8"/>
          <p:cNvSpPr>
            <a:spLocks noGrp="1"/>
          </p:cNvSpPr>
          <p:nvPr>
            <p:ph type="sldNum" sz="quarter" idx="11"/>
          </p:nvPr>
        </p:nvSpPr>
        <p:spPr/>
        <p:txBody>
          <a:bodyPr/>
          <a:lstStyle/>
          <a:p>
            <a:fld id="{F0C99FD3-4A46-7B4B-864A-B6B32A0D280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0C99FD3-4A46-7B4B-864A-B6B32A0D280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A170BF8-635C-FD4B-92DD-650D24C79B6F}" type="datetimeFigureOut">
              <a:rPr lang="en-US" smtClean="0"/>
              <a:t>9/30/2016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oHE2--uazX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Opioid Update</a:t>
            </a:r>
            <a:endParaRPr lang="en-US" dirty="0"/>
          </a:p>
        </p:txBody>
      </p:sp>
      <p:sp>
        <p:nvSpPr>
          <p:cNvPr id="3" name="Subtitle 2"/>
          <p:cNvSpPr>
            <a:spLocks noGrp="1"/>
          </p:cNvSpPr>
          <p:nvPr>
            <p:ph type="subTitle" idx="1"/>
          </p:nvPr>
        </p:nvSpPr>
        <p:spPr/>
        <p:txBody>
          <a:bodyPr>
            <a:noAutofit/>
          </a:bodyPr>
          <a:lstStyle/>
          <a:p>
            <a:r>
              <a:rPr lang="en-US" sz="3200" dirty="0" smtClean="0"/>
              <a:t>Alice Messer, FNP-BC, DNP(c)</a:t>
            </a:r>
            <a:endParaRPr lang="en-US" sz="3200" dirty="0"/>
          </a:p>
        </p:txBody>
      </p:sp>
    </p:spTree>
    <p:extLst>
      <p:ext uri="{BB962C8B-B14F-4D97-AF65-F5344CB8AC3E}">
        <p14:creationId xmlns:p14="http://schemas.microsoft.com/office/powerpoint/2010/main" val="3592676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normAutofit lnSpcReduction="10000"/>
          </a:bodyPr>
          <a:lstStyle/>
          <a:p>
            <a:r>
              <a:rPr lang="en-US" sz="3200" dirty="0"/>
              <a:t>Just don</a:t>
            </a:r>
            <a:r>
              <a:rPr lang="fr-FR" sz="3200" dirty="0"/>
              <a:t>’</a:t>
            </a:r>
            <a:r>
              <a:rPr lang="en-US" sz="3200" dirty="0"/>
              <a:t>t prescribe pain killers?</a:t>
            </a:r>
          </a:p>
          <a:p>
            <a:r>
              <a:rPr lang="en-US" sz="3200" dirty="0"/>
              <a:t>What if it’s you or your family member?</a:t>
            </a:r>
          </a:p>
          <a:p>
            <a:r>
              <a:rPr lang="en-US" sz="3200" dirty="0"/>
              <a:t>Pain has consequences: suicide, divorce, disability, self medicating with alcohol or illegal drugs</a:t>
            </a:r>
          </a:p>
          <a:p>
            <a:r>
              <a:rPr lang="en-US" sz="3200" dirty="0"/>
              <a:t>Pain is the most common medical complaint and can be difficult to effectively diagnose, treat, and manage, especially in patients suffering from chronic pain.</a:t>
            </a:r>
          </a:p>
          <a:p>
            <a:endParaRPr lang="en-US" dirty="0"/>
          </a:p>
        </p:txBody>
      </p:sp>
    </p:spTree>
    <p:extLst>
      <p:ext uri="{BB962C8B-B14F-4D97-AF65-F5344CB8AC3E}">
        <p14:creationId xmlns:p14="http://schemas.microsoft.com/office/powerpoint/2010/main" val="3196385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en-US" dirty="0"/>
          </a:p>
        </p:txBody>
      </p:sp>
      <p:sp>
        <p:nvSpPr>
          <p:cNvPr id="3" name="Content Placeholder 2"/>
          <p:cNvSpPr>
            <a:spLocks noGrp="1"/>
          </p:cNvSpPr>
          <p:nvPr>
            <p:ph idx="1"/>
          </p:nvPr>
        </p:nvSpPr>
        <p:spPr/>
        <p:txBody>
          <a:bodyPr/>
          <a:lstStyle/>
          <a:p>
            <a:r>
              <a:rPr lang="en-US" dirty="0"/>
              <a:t> </a:t>
            </a:r>
            <a:r>
              <a:rPr lang="en-US" sz="3200" dirty="0"/>
              <a:t>W</a:t>
            </a:r>
            <a:r>
              <a:rPr lang="en-US" sz="3200" dirty="0" smtClean="0"/>
              <a:t>hat </a:t>
            </a:r>
            <a:r>
              <a:rPr lang="en-US" sz="3200" dirty="0"/>
              <a:t>if there is no </a:t>
            </a:r>
            <a:r>
              <a:rPr lang="en-US" sz="3200" dirty="0" smtClean="0"/>
              <a:t>cure </a:t>
            </a:r>
            <a:endParaRPr lang="en-US" sz="3200" dirty="0"/>
          </a:p>
          <a:p>
            <a:r>
              <a:rPr lang="en-US" sz="3200" dirty="0"/>
              <a:t>Back pain unrelieved or worsened by surgery, joint deformities or trauma, rheumatoid, complex regional pain syndrome, peripheral neuropathy, </a:t>
            </a:r>
            <a:r>
              <a:rPr lang="en-US" sz="3200" dirty="0" err="1"/>
              <a:t>ankylosing</a:t>
            </a:r>
            <a:r>
              <a:rPr lang="en-US" sz="3200" dirty="0"/>
              <a:t> spondylitis, cancer</a:t>
            </a:r>
          </a:p>
          <a:p>
            <a:r>
              <a:rPr lang="en-US" sz="3200" dirty="0"/>
              <a:t>Human suffering</a:t>
            </a:r>
          </a:p>
          <a:p>
            <a:r>
              <a:rPr lang="en-US" sz="3200" dirty="0"/>
              <a:t>Do we have a right to expect treatment to relieve our </a:t>
            </a:r>
            <a:r>
              <a:rPr lang="en-US" sz="3200" dirty="0" smtClean="0"/>
              <a:t>suffering?</a:t>
            </a:r>
            <a:endParaRPr lang="en-US" sz="3200" dirty="0"/>
          </a:p>
          <a:p>
            <a:pPr marL="114300" indent="0">
              <a:buNone/>
            </a:pPr>
            <a:endParaRPr lang="en-US" dirty="0"/>
          </a:p>
        </p:txBody>
      </p:sp>
    </p:spTree>
    <p:extLst>
      <p:ext uri="{BB962C8B-B14F-4D97-AF65-F5344CB8AC3E}">
        <p14:creationId xmlns:p14="http://schemas.microsoft.com/office/powerpoint/2010/main" val="1958305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Ongoing pain has devastating consequences on quality of life and slowly deteriorates a person’s physical, emotional and spiritual well being</a:t>
            </a:r>
          </a:p>
          <a:p>
            <a:pPr marL="0" indent="0">
              <a:buNone/>
            </a:pPr>
            <a:r>
              <a:rPr lang="en-US" sz="3200" dirty="0"/>
              <a:t>Pain affects both body and mind directly by activation of stress related mediators and indirectly by causing inactivity, insomnia, anxiety, depression.</a:t>
            </a:r>
          </a:p>
          <a:p>
            <a:pPr marL="0" indent="0">
              <a:buNone/>
            </a:pPr>
            <a:r>
              <a:rPr lang="en-US" sz="3200" dirty="0"/>
              <a:t>Uncontrolled chronic pain exacerbates pre-existing conditions such as diabetes, heart disease and psychiatric conditions</a:t>
            </a:r>
          </a:p>
          <a:p>
            <a:pPr marL="0" indent="0">
              <a:buNone/>
            </a:pPr>
            <a:r>
              <a:rPr lang="en-US" sz="3200" dirty="0"/>
              <a:t>Chronic pain increases risk of suicide</a:t>
            </a:r>
          </a:p>
          <a:p>
            <a:endParaRPr lang="en-US" dirty="0"/>
          </a:p>
        </p:txBody>
      </p:sp>
    </p:spTree>
    <p:extLst>
      <p:ext uri="{BB962C8B-B14F-4D97-AF65-F5344CB8AC3E}">
        <p14:creationId xmlns:p14="http://schemas.microsoft.com/office/powerpoint/2010/main" val="3885416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The use of opioid analgesics is controversial. They can be diverted and abused with potential life threatening consequences.</a:t>
            </a:r>
          </a:p>
          <a:p>
            <a:r>
              <a:rPr lang="en-US" sz="3200" dirty="0"/>
              <a:t>Opioids are one of the most prescribed drugs in the united states</a:t>
            </a:r>
          </a:p>
          <a:p>
            <a:r>
              <a:rPr lang="en-US" sz="3200" dirty="0"/>
              <a:t>We prescribe more hydrocodone than the world according to the National Institute of Drug Abuse</a:t>
            </a:r>
          </a:p>
          <a:p>
            <a:r>
              <a:rPr lang="en-US" sz="3200" dirty="0"/>
              <a:t>Pain is subjective.  A clinician cannot prove or disprove patients pain</a:t>
            </a:r>
          </a:p>
          <a:p>
            <a:endParaRPr lang="en-US" dirty="0"/>
          </a:p>
        </p:txBody>
      </p:sp>
    </p:spTree>
    <p:extLst>
      <p:ext uri="{BB962C8B-B14F-4D97-AF65-F5344CB8AC3E}">
        <p14:creationId xmlns:p14="http://schemas.microsoft.com/office/powerpoint/2010/main" val="2368067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VS BENEFIT</a:t>
            </a:r>
            <a:endParaRPr lang="en-US" dirty="0"/>
          </a:p>
        </p:txBody>
      </p:sp>
      <p:sp>
        <p:nvSpPr>
          <p:cNvPr id="3" name="Content Placeholder 2"/>
          <p:cNvSpPr>
            <a:spLocks noGrp="1"/>
          </p:cNvSpPr>
          <p:nvPr>
            <p:ph idx="1"/>
          </p:nvPr>
        </p:nvSpPr>
        <p:spPr/>
        <p:txBody>
          <a:bodyPr>
            <a:normAutofit/>
          </a:bodyPr>
          <a:lstStyle/>
          <a:p>
            <a:r>
              <a:rPr lang="en-US" sz="3200" dirty="0"/>
              <a:t>The goal of pain management is to decrease pain and increase function</a:t>
            </a:r>
          </a:p>
          <a:p>
            <a:r>
              <a:rPr lang="en-US" sz="3200" dirty="0"/>
              <a:t>Risk/Benefit</a:t>
            </a:r>
          </a:p>
          <a:p>
            <a:r>
              <a:rPr lang="en-US" sz="3200" dirty="0"/>
              <a:t>All treatment has a risk benefit ratio</a:t>
            </a:r>
          </a:p>
          <a:p>
            <a:r>
              <a:rPr lang="en-US" sz="3200" dirty="0"/>
              <a:t>Even treatments other than opioids have potential devastating consequences</a:t>
            </a:r>
          </a:p>
          <a:p>
            <a:r>
              <a:rPr lang="en-US" sz="3200" dirty="0"/>
              <a:t>NSAID-GI bleed, kidney failure</a:t>
            </a:r>
          </a:p>
        </p:txBody>
      </p:sp>
    </p:spTree>
    <p:extLst>
      <p:ext uri="{BB962C8B-B14F-4D97-AF65-F5344CB8AC3E}">
        <p14:creationId xmlns:p14="http://schemas.microsoft.com/office/powerpoint/2010/main" val="3686931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VS BENEFITS</a:t>
            </a:r>
            <a:endParaRPr lang="en-US" dirty="0"/>
          </a:p>
        </p:txBody>
      </p:sp>
      <p:sp>
        <p:nvSpPr>
          <p:cNvPr id="3" name="Content Placeholder 2"/>
          <p:cNvSpPr>
            <a:spLocks noGrp="1"/>
          </p:cNvSpPr>
          <p:nvPr>
            <p:ph idx="1"/>
          </p:nvPr>
        </p:nvSpPr>
        <p:spPr/>
        <p:txBody>
          <a:bodyPr>
            <a:noAutofit/>
          </a:bodyPr>
          <a:lstStyle/>
          <a:p>
            <a:r>
              <a:rPr lang="en-US" sz="2800" dirty="0"/>
              <a:t>Muscle relaxers- liver failure, altered mental status</a:t>
            </a:r>
          </a:p>
          <a:p>
            <a:r>
              <a:rPr lang="en-US" sz="2800" dirty="0"/>
              <a:t>Physical therapy – fractures, joint injury, muscle injury</a:t>
            </a:r>
          </a:p>
          <a:p>
            <a:r>
              <a:rPr lang="en-US" sz="2800" dirty="0"/>
              <a:t>Surgery – stroke, heart attack, paralysis, death</a:t>
            </a:r>
          </a:p>
          <a:p>
            <a:r>
              <a:rPr lang="en-US" sz="2800" dirty="0"/>
              <a:t>Injections – infection, bleeding, pneumothorax, tissue trauma</a:t>
            </a:r>
          </a:p>
          <a:p>
            <a:r>
              <a:rPr lang="en-US" sz="2800" dirty="0"/>
              <a:t>Steroids – osteoporosis, avascular necrosis, uncontrolled glucose in diabetes, hypertension</a:t>
            </a:r>
          </a:p>
          <a:p>
            <a:endParaRPr lang="en-US" sz="2800" dirty="0"/>
          </a:p>
        </p:txBody>
      </p:sp>
    </p:spTree>
    <p:extLst>
      <p:ext uri="{BB962C8B-B14F-4D97-AF65-F5344CB8AC3E}">
        <p14:creationId xmlns:p14="http://schemas.microsoft.com/office/powerpoint/2010/main" val="1618507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3200" dirty="0"/>
              <a:t>Non pharmacologic therapy and non opioid therapy are preferred for chronic pain.  Providers should only consider adding opioid therapy if expected benefits for both pain and function are anticipated to outweigh risks to patients (Category A, evidence type 3).</a:t>
            </a:r>
          </a:p>
          <a:p>
            <a:endParaRPr lang="en-US" dirty="0"/>
          </a:p>
        </p:txBody>
      </p:sp>
    </p:spTree>
    <p:extLst>
      <p:ext uri="{BB962C8B-B14F-4D97-AF65-F5344CB8AC3E}">
        <p14:creationId xmlns:p14="http://schemas.microsoft.com/office/powerpoint/2010/main" val="3357877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normAutofit/>
          </a:bodyPr>
          <a:lstStyle/>
          <a:p>
            <a:r>
              <a:rPr lang="en-US" sz="2800" dirty="0"/>
              <a:t>Before starting opioid therapy for chronic pain, providers should establish treatment goals with all patients, including realistic goals for pain and function.  Providers should not initiate opioid therapy without consideration of how therapy will be discontinued if unsuccessful.  Providers should continue opioid therapy only if there is clinically meaningful improvement in pain and function that outweighs risk to patient safety. (Category A, evidence type 4)</a:t>
            </a:r>
          </a:p>
          <a:p>
            <a:endParaRPr lang="en-US" sz="2800" dirty="0"/>
          </a:p>
        </p:txBody>
      </p:sp>
    </p:spTree>
    <p:extLst>
      <p:ext uri="{BB962C8B-B14F-4D97-AF65-F5344CB8AC3E}">
        <p14:creationId xmlns:p14="http://schemas.microsoft.com/office/powerpoint/2010/main" val="1890683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3200" dirty="0"/>
              <a:t>Before starting and periodically during opioid therapy, providers should discuss with patients known risks and realistic benefits of opioid therapy and patient and provider responsibilities for managing therapy (Category A, evidence type 3)</a:t>
            </a:r>
          </a:p>
          <a:p>
            <a:endParaRPr lang="en-US" dirty="0"/>
          </a:p>
        </p:txBody>
      </p:sp>
    </p:spTree>
    <p:extLst>
      <p:ext uri="{BB962C8B-B14F-4D97-AF65-F5344CB8AC3E}">
        <p14:creationId xmlns:p14="http://schemas.microsoft.com/office/powerpoint/2010/main" val="2131471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3200" dirty="0"/>
              <a:t>When starting opioid therapy for chronic pain, providers should prescribe immediate-release opioids instead of extended-release/long acting opioids (Category A, evidence type 4)</a:t>
            </a:r>
          </a:p>
          <a:p>
            <a:endParaRPr lang="en-US" dirty="0"/>
          </a:p>
        </p:txBody>
      </p:sp>
    </p:spTree>
    <p:extLst>
      <p:ext uri="{BB962C8B-B14F-4D97-AF65-F5344CB8AC3E}">
        <p14:creationId xmlns:p14="http://schemas.microsoft.com/office/powerpoint/2010/main" val="1950731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OPIOIDS</a:t>
            </a:r>
            <a:endParaRPr lang="en-US" dirty="0"/>
          </a:p>
        </p:txBody>
      </p:sp>
      <p:sp>
        <p:nvSpPr>
          <p:cNvPr id="3" name="Content Placeholder 2"/>
          <p:cNvSpPr>
            <a:spLocks noGrp="1"/>
          </p:cNvSpPr>
          <p:nvPr>
            <p:ph idx="1"/>
          </p:nvPr>
        </p:nvSpPr>
        <p:spPr/>
        <p:txBody>
          <a:bodyPr>
            <a:normAutofit/>
          </a:bodyPr>
          <a:lstStyle/>
          <a:p>
            <a:r>
              <a:rPr lang="en-US" sz="3200" dirty="0"/>
              <a:t>Opioids have been regarded for a millennia as the most effective drugs for the treatment of pain.</a:t>
            </a:r>
          </a:p>
          <a:p>
            <a:r>
              <a:rPr lang="en-US" sz="3200" dirty="0"/>
              <a:t>Their use in the management of acute severe pain and chronic pain related illness is considered the standard of care in most of the world. (NIH Public Access)</a:t>
            </a:r>
          </a:p>
          <a:p>
            <a:r>
              <a:rPr lang="en-US" sz="3200" dirty="0"/>
              <a:t>The long term use of opioids in chronic non-malignant pain is controversial.</a:t>
            </a:r>
          </a:p>
          <a:p>
            <a:endParaRPr lang="en-US" sz="3200" dirty="0"/>
          </a:p>
        </p:txBody>
      </p:sp>
    </p:spTree>
    <p:extLst>
      <p:ext uri="{BB962C8B-B14F-4D97-AF65-F5344CB8AC3E}">
        <p14:creationId xmlns:p14="http://schemas.microsoft.com/office/powerpoint/2010/main" val="20286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2800" dirty="0"/>
              <a:t>When opioids are started providers should prescribe the lowest effective dosage.  Providers should use caution when prescribing opioids at any dosage should implement additional precautions when increasing dosage to greater than or equal to 50 morphine milligram equivalent (MME)/day, and should generally avoid increasing dosage to greater than 90 MME/day (Category A, evidence 3).</a:t>
            </a:r>
          </a:p>
          <a:p>
            <a:endParaRPr lang="en-US" dirty="0"/>
          </a:p>
        </p:txBody>
      </p:sp>
    </p:spTree>
    <p:extLst>
      <p:ext uri="{BB962C8B-B14F-4D97-AF65-F5344CB8AC3E}">
        <p14:creationId xmlns:p14="http://schemas.microsoft.com/office/powerpoint/2010/main" val="2288773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normAutofit/>
          </a:bodyPr>
          <a:lstStyle/>
          <a:p>
            <a:r>
              <a:rPr lang="en-US" sz="2800" dirty="0"/>
              <a:t>Long-term opioid use often begins with treatment of acute pain.  When opioids are used for acute pain, providers should prescribe the lowest effective dose of immediate-release opioids and should prescribe no greater quantity than needed for the expected duration of pain severe enough to require opioids.  Three or fewer days usually will be sufficient for most non traumatic pain not related to major surgery (Category A, evidence 4).</a:t>
            </a:r>
          </a:p>
          <a:p>
            <a:endParaRPr lang="en-US" sz="2800" dirty="0"/>
          </a:p>
        </p:txBody>
      </p:sp>
    </p:spTree>
    <p:extLst>
      <p:ext uri="{BB962C8B-B14F-4D97-AF65-F5344CB8AC3E}">
        <p14:creationId xmlns:p14="http://schemas.microsoft.com/office/powerpoint/2010/main" val="155909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noAutofit/>
          </a:bodyPr>
          <a:lstStyle/>
          <a:p>
            <a:r>
              <a:rPr lang="en-US" sz="2800" dirty="0"/>
              <a:t>Providers should evaluate benefits and harms with patients within 1 to 4 weeks of starting opioid therapy for chronic pain or dose escalation.  Providers should evaluate benefits and harms of continued therapy with patients every 3 months or more frequently.  If benefits do not outweigh harms of continued opioid therapy, providers should work with patients to reduce opioid dosage and to discontinue opioids (Category A, evidence type 4).</a:t>
            </a:r>
          </a:p>
          <a:p>
            <a:endParaRPr lang="en-US" sz="2800" dirty="0"/>
          </a:p>
        </p:txBody>
      </p:sp>
    </p:spTree>
    <p:extLst>
      <p:ext uri="{BB962C8B-B14F-4D97-AF65-F5344CB8AC3E}">
        <p14:creationId xmlns:p14="http://schemas.microsoft.com/office/powerpoint/2010/main" val="1116519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2800" dirty="0"/>
              <a:t>Before starting and periodically during continuation of opioid therapy, providers should evaluate risk factors for opioid related harms.  Providers should incorporate into the management plan strategies to mitigate risk, including considering offering naloxone when factors that increase risk for opioid overdose, such as history of overdose, history of substance use disorder or higher opioid dosages &gt;50 MME are present (Category A, evidence type 4)</a:t>
            </a:r>
          </a:p>
          <a:p>
            <a:endParaRPr lang="en-US" dirty="0"/>
          </a:p>
        </p:txBody>
      </p:sp>
    </p:spTree>
    <p:extLst>
      <p:ext uri="{BB962C8B-B14F-4D97-AF65-F5344CB8AC3E}">
        <p14:creationId xmlns:p14="http://schemas.microsoft.com/office/powerpoint/2010/main" val="3865184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noAutofit/>
          </a:bodyPr>
          <a:lstStyle/>
          <a:p>
            <a:r>
              <a:rPr lang="en-US" sz="2800" dirty="0"/>
              <a:t>Providers should review the patients history of controlled substance prescriptions using state prescription monitoring program data to determine whether the patient is receiving high opioid dosages or dangerous combinations that put them at high risk for overdose.  Providers should review PMP data when starting opioid therapy for chronic pain and periodically during opioid therapy for chronic pain ranging from every prescription to every 3 months (Category A, evidence type 4).</a:t>
            </a:r>
          </a:p>
          <a:p>
            <a:endParaRPr lang="en-US" sz="2800" dirty="0"/>
          </a:p>
        </p:txBody>
      </p:sp>
    </p:spTree>
    <p:extLst>
      <p:ext uri="{BB962C8B-B14F-4D97-AF65-F5344CB8AC3E}">
        <p14:creationId xmlns:p14="http://schemas.microsoft.com/office/powerpoint/2010/main" val="1521104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3200" dirty="0"/>
              <a:t>When prescribing opioids for chronic pain, providers should use urine drug testing before starting opioid therapy and consider urine drug testing at least annually to assess for prescribed medications as well as other controlled prescription drugs and illicit drugs (Category B, evidence type 4).</a:t>
            </a:r>
          </a:p>
          <a:p>
            <a:endParaRPr lang="en-US" dirty="0"/>
          </a:p>
        </p:txBody>
      </p:sp>
    </p:spTree>
    <p:extLst>
      <p:ext uri="{BB962C8B-B14F-4D97-AF65-F5344CB8AC3E}">
        <p14:creationId xmlns:p14="http://schemas.microsoft.com/office/powerpoint/2010/main" val="1519710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normAutofit/>
          </a:bodyPr>
          <a:lstStyle/>
          <a:p>
            <a:r>
              <a:rPr lang="en-US" sz="3200" dirty="0"/>
              <a:t>Providers should avoid prescribing opioid pain medications for patients receiving benzodiazepines whenever possible (Category A, evidence type </a:t>
            </a:r>
          </a:p>
        </p:txBody>
      </p:sp>
    </p:spTree>
    <p:extLst>
      <p:ext uri="{BB962C8B-B14F-4D97-AF65-F5344CB8AC3E}">
        <p14:creationId xmlns:p14="http://schemas.microsoft.com/office/powerpoint/2010/main" val="2951510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GUIDELINES</a:t>
            </a:r>
            <a:endParaRPr lang="en-US" dirty="0"/>
          </a:p>
        </p:txBody>
      </p:sp>
      <p:sp>
        <p:nvSpPr>
          <p:cNvPr id="3" name="Content Placeholder 2"/>
          <p:cNvSpPr>
            <a:spLocks noGrp="1"/>
          </p:cNvSpPr>
          <p:nvPr>
            <p:ph idx="1"/>
          </p:nvPr>
        </p:nvSpPr>
        <p:spPr/>
        <p:txBody>
          <a:bodyPr/>
          <a:lstStyle/>
          <a:p>
            <a:r>
              <a:rPr lang="en-US" sz="3200" dirty="0"/>
              <a:t>Providers should offer or arrange evidence based treatment (medication assisted treatment in combination with behavioral therapies) for patients with opioid use disorder (Category A, evidence type 3)</a:t>
            </a:r>
          </a:p>
          <a:p>
            <a:endParaRPr lang="en-US" dirty="0"/>
          </a:p>
        </p:txBody>
      </p:sp>
    </p:spTree>
    <p:extLst>
      <p:ext uri="{BB962C8B-B14F-4D97-AF65-F5344CB8AC3E}">
        <p14:creationId xmlns:p14="http://schemas.microsoft.com/office/powerpoint/2010/main" val="36888424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MEDICATIONS</a:t>
            </a:r>
            <a:endParaRPr lang="en-US" dirty="0"/>
          </a:p>
        </p:txBody>
      </p:sp>
      <p:sp>
        <p:nvSpPr>
          <p:cNvPr id="3" name="Content Placeholder 2"/>
          <p:cNvSpPr>
            <a:spLocks noGrp="1"/>
          </p:cNvSpPr>
          <p:nvPr>
            <p:ph idx="1"/>
          </p:nvPr>
        </p:nvSpPr>
        <p:spPr/>
        <p:txBody>
          <a:bodyPr/>
          <a:lstStyle/>
          <a:p>
            <a:r>
              <a:rPr lang="en-US" sz="3200" dirty="0" smtClean="0"/>
              <a:t>DRUG DISPOSAL</a:t>
            </a:r>
          </a:p>
          <a:p>
            <a:endParaRPr lang="en-US" sz="3200" dirty="0" smtClean="0"/>
          </a:p>
          <a:p>
            <a:endParaRPr lang="en-US" dirty="0"/>
          </a:p>
        </p:txBody>
      </p:sp>
    </p:spTree>
    <p:extLst>
      <p:ext uri="{BB962C8B-B14F-4D97-AF65-F5344CB8AC3E}">
        <p14:creationId xmlns:p14="http://schemas.microsoft.com/office/powerpoint/2010/main" val="1994259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ADVANCEMENTS</a:t>
            </a:r>
            <a:endParaRPr lang="en-US" dirty="0"/>
          </a:p>
        </p:txBody>
      </p:sp>
      <p:sp>
        <p:nvSpPr>
          <p:cNvPr id="3" name="Content Placeholder 2"/>
          <p:cNvSpPr>
            <a:spLocks noGrp="1"/>
          </p:cNvSpPr>
          <p:nvPr>
            <p:ph idx="1"/>
          </p:nvPr>
        </p:nvSpPr>
        <p:spPr/>
        <p:txBody>
          <a:bodyPr>
            <a:normAutofit/>
          </a:bodyPr>
          <a:lstStyle/>
          <a:p>
            <a:r>
              <a:rPr lang="en-US" sz="3200" dirty="0" smtClean="0"/>
              <a:t>Fentanyl vaccine</a:t>
            </a:r>
          </a:p>
          <a:p>
            <a:r>
              <a:rPr lang="en-US" sz="3200" dirty="0" smtClean="0"/>
              <a:t>Cocaine vaccine</a:t>
            </a:r>
          </a:p>
          <a:p>
            <a:r>
              <a:rPr lang="en-US" sz="3200" dirty="0" smtClean="0"/>
              <a:t>MAT </a:t>
            </a:r>
            <a:r>
              <a:rPr lang="en-US" sz="3200" dirty="0" err="1" smtClean="0"/>
              <a:t>Suboxone</a:t>
            </a:r>
            <a:endParaRPr lang="en-US" sz="3200" dirty="0" smtClean="0"/>
          </a:p>
          <a:p>
            <a:r>
              <a:rPr lang="en-US" sz="3200" dirty="0" smtClean="0"/>
              <a:t>Chasing </a:t>
            </a:r>
            <a:r>
              <a:rPr lang="en-US" sz="3200" smtClean="0"/>
              <a:t>the dragon</a:t>
            </a:r>
          </a:p>
          <a:p>
            <a:endParaRPr lang="en-US" sz="3200" dirty="0" smtClean="0"/>
          </a:p>
          <a:p>
            <a:endParaRPr lang="en-US" sz="3200" dirty="0"/>
          </a:p>
        </p:txBody>
      </p:sp>
    </p:spTree>
    <p:extLst>
      <p:ext uri="{BB962C8B-B14F-4D97-AF65-F5344CB8AC3E}">
        <p14:creationId xmlns:p14="http://schemas.microsoft.com/office/powerpoint/2010/main" val="938424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Diacetylmorphine (heroin) was first promoted by Bayer as less addictive than morphine.</a:t>
            </a:r>
          </a:p>
          <a:p>
            <a:r>
              <a:rPr lang="en-US" sz="3200" dirty="0"/>
              <a:t>In the 20</a:t>
            </a:r>
            <a:r>
              <a:rPr lang="en-US" sz="3200" baseline="30000" dirty="0"/>
              <a:t>th</a:t>
            </a:r>
            <a:r>
              <a:rPr lang="en-US" sz="3200" dirty="0"/>
              <a:t> century research advances and major changes in the way of opioids were used occurred.</a:t>
            </a:r>
          </a:p>
          <a:p>
            <a:r>
              <a:rPr lang="en-US" sz="3200" dirty="0"/>
              <a:t>Specifically during the 1990’s the use of opioids for chronic pain began to increase and pain was labeled the 5</a:t>
            </a:r>
            <a:r>
              <a:rPr lang="en-US" sz="3200" baseline="30000" dirty="0"/>
              <a:t>th</a:t>
            </a:r>
            <a:r>
              <a:rPr lang="en-US" sz="3200" dirty="0"/>
              <a:t> vital sign by Joint Commission on the Accreditation of Healthcare Organizations.</a:t>
            </a:r>
          </a:p>
          <a:p>
            <a:endParaRPr lang="en-US" sz="3200" dirty="0"/>
          </a:p>
        </p:txBody>
      </p:sp>
    </p:spTree>
    <p:extLst>
      <p:ext uri="{BB962C8B-B14F-4D97-AF65-F5344CB8AC3E}">
        <p14:creationId xmlns:p14="http://schemas.microsoft.com/office/powerpoint/2010/main" val="3740742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a:t>Pharmaceutical companies provided grant money to establish guidelines for the treatment of pain.</a:t>
            </a:r>
          </a:p>
          <a:p>
            <a:r>
              <a:rPr lang="en-US" sz="3200" dirty="0"/>
              <a:t>Physicians, nurses, hospitals etc. were educated through mandatory in-services and CEU’s in treatment of pain.</a:t>
            </a:r>
          </a:p>
          <a:p>
            <a:r>
              <a:rPr lang="en-US" sz="3200" dirty="0"/>
              <a:t>Physicians were sued for the under treatment of pain.</a:t>
            </a:r>
          </a:p>
          <a:p>
            <a:r>
              <a:rPr lang="en-US" sz="3200" dirty="0"/>
              <a:t>The thought at that time was everyone has the right to the treatment of pain with narcotics.</a:t>
            </a:r>
          </a:p>
          <a:p>
            <a:endParaRPr lang="en-US" dirty="0"/>
          </a:p>
        </p:txBody>
      </p:sp>
    </p:spTree>
    <p:extLst>
      <p:ext uri="{BB962C8B-B14F-4D97-AF65-F5344CB8AC3E}">
        <p14:creationId xmlns:p14="http://schemas.microsoft.com/office/powerpoint/2010/main" val="146408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AFTERMATH</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The National Survey on Drug Use and Health reported that the number of first time abusers of prescription opioids increased from 628,000 in 1990 to 2.4 MILLION by 2004.</a:t>
            </a:r>
          </a:p>
          <a:p>
            <a:r>
              <a:rPr lang="en-US" sz="3200" dirty="0"/>
              <a:t>Admissions for the treatment of opioid abuse increased 186% between 1997 and 2002.</a:t>
            </a:r>
          </a:p>
          <a:p>
            <a:r>
              <a:rPr lang="en-US" sz="3200" dirty="0"/>
              <a:t>The office of National Drug Control Policy reports prescription drug abuse as the fastest growing drug problem in the nation.  2</a:t>
            </a:r>
            <a:r>
              <a:rPr lang="en-US" sz="3200" baseline="30000" dirty="0"/>
              <a:t>nd</a:t>
            </a:r>
            <a:r>
              <a:rPr lang="en-US" sz="3200" dirty="0"/>
              <a:t> only to marijuana </a:t>
            </a:r>
          </a:p>
          <a:p>
            <a:endParaRPr lang="en-US" dirty="0"/>
          </a:p>
        </p:txBody>
      </p:sp>
    </p:spTree>
    <p:extLst>
      <p:ext uri="{BB962C8B-B14F-4D97-AF65-F5344CB8AC3E}">
        <p14:creationId xmlns:p14="http://schemas.microsoft.com/office/powerpoint/2010/main" val="1985657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AFTERMATH</a:t>
            </a:r>
            <a:endParaRPr lang="en-US" dirty="0"/>
          </a:p>
        </p:txBody>
      </p:sp>
      <p:sp>
        <p:nvSpPr>
          <p:cNvPr id="3" name="Content Placeholder 2"/>
          <p:cNvSpPr>
            <a:spLocks noGrp="1"/>
          </p:cNvSpPr>
          <p:nvPr>
            <p:ph idx="1"/>
          </p:nvPr>
        </p:nvSpPr>
        <p:spPr/>
        <p:txBody>
          <a:bodyPr>
            <a:normAutofit lnSpcReduction="10000"/>
          </a:bodyPr>
          <a:lstStyle/>
          <a:p>
            <a:r>
              <a:rPr lang="en-US" sz="3200" dirty="0"/>
              <a:t>According to the Mississippi State Department of Health 90% of accidental overdose deaths in Mississippi were caused by prescription drugs.</a:t>
            </a:r>
          </a:p>
          <a:p>
            <a:r>
              <a:rPr lang="en-US" sz="3200" dirty="0"/>
              <a:t>Some sources estimate prescription painkillers now outnumber those of heroin and cocaine COMBINED.</a:t>
            </a:r>
          </a:p>
          <a:p>
            <a:r>
              <a:rPr lang="en-US" sz="3200" dirty="0"/>
              <a:t>In 2009 drug poisoning deaths surpassed traffic related crashes as the leading cause of injury death in the United States.</a:t>
            </a:r>
          </a:p>
          <a:p>
            <a:endParaRPr lang="en-US" dirty="0"/>
          </a:p>
        </p:txBody>
      </p:sp>
    </p:spTree>
    <p:extLst>
      <p:ext uri="{BB962C8B-B14F-4D97-AF65-F5344CB8AC3E}">
        <p14:creationId xmlns:p14="http://schemas.microsoft.com/office/powerpoint/2010/main" val="2275930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AFTERMATH</a:t>
            </a:r>
            <a:endParaRPr lang="en-US" dirty="0"/>
          </a:p>
        </p:txBody>
      </p:sp>
      <p:sp>
        <p:nvSpPr>
          <p:cNvPr id="3" name="Content Placeholder 2"/>
          <p:cNvSpPr>
            <a:spLocks noGrp="1"/>
          </p:cNvSpPr>
          <p:nvPr>
            <p:ph idx="1"/>
          </p:nvPr>
        </p:nvSpPr>
        <p:spPr/>
        <p:txBody>
          <a:bodyPr>
            <a:normAutofit/>
          </a:bodyPr>
          <a:lstStyle/>
          <a:p>
            <a:r>
              <a:rPr lang="en-US" sz="3200" dirty="0" smtClean="0"/>
              <a:t>In 2015 Prescription pain killers were more widely used than tobacco</a:t>
            </a:r>
          </a:p>
          <a:p>
            <a:r>
              <a:rPr lang="en-US" sz="3200" dirty="0" smtClean="0"/>
              <a:t>35% Americans given pain killers in 2015</a:t>
            </a:r>
          </a:p>
          <a:p>
            <a:r>
              <a:rPr lang="en-US" sz="3200" dirty="0" smtClean="0"/>
              <a:t>In 2014, 19,000 Americans died due to opioid abuse or misuse </a:t>
            </a:r>
          </a:p>
          <a:p>
            <a:r>
              <a:rPr lang="en-US" sz="3200" dirty="0" smtClean="0"/>
              <a:t>In 2014 more people died from opioids than those from homicide (15,809)</a:t>
            </a:r>
          </a:p>
          <a:p>
            <a:pPr indent="0">
              <a:buNone/>
            </a:pPr>
            <a:endParaRPr lang="en-US" sz="3200" dirty="0" smtClean="0"/>
          </a:p>
          <a:p>
            <a:endParaRPr lang="en-US" sz="3200" dirty="0"/>
          </a:p>
        </p:txBody>
      </p:sp>
    </p:spTree>
    <p:extLst>
      <p:ext uri="{BB962C8B-B14F-4D97-AF65-F5344CB8AC3E}">
        <p14:creationId xmlns:p14="http://schemas.microsoft.com/office/powerpoint/2010/main" val="2874881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epidemic</a:t>
            </a:r>
            <a:endParaRPr lang="en-US" dirty="0"/>
          </a:p>
        </p:txBody>
      </p:sp>
      <p:sp>
        <p:nvSpPr>
          <p:cNvPr id="3" name="Content Placeholder 2"/>
          <p:cNvSpPr>
            <a:spLocks noGrp="1"/>
          </p:cNvSpPr>
          <p:nvPr>
            <p:ph idx="1"/>
          </p:nvPr>
        </p:nvSpPr>
        <p:spPr/>
        <p:txBody>
          <a:bodyPr>
            <a:normAutofit/>
          </a:bodyPr>
          <a:lstStyle/>
          <a:p>
            <a:r>
              <a:rPr lang="en-US" sz="2000" dirty="0">
                <a:hlinkClick r:id="rId2"/>
              </a:rPr>
              <a:t>https://www.youtube.com/</a:t>
            </a:r>
            <a:r>
              <a:rPr lang="en-US" sz="2000" dirty="0" err="1">
                <a:hlinkClick r:id="rId2"/>
              </a:rPr>
              <a:t>watch?v</a:t>
            </a:r>
            <a:r>
              <a:rPr lang="en-US" sz="2000" dirty="0">
                <a:hlinkClick r:id="rId2"/>
              </a:rPr>
              <a:t>=oHE2--</a:t>
            </a:r>
            <a:r>
              <a:rPr lang="en-US" sz="2000" dirty="0" err="1">
                <a:hlinkClick r:id="rId2"/>
              </a:rPr>
              <a:t>uazXI</a:t>
            </a:r>
            <a:endParaRPr lang="en-US" sz="2000" dirty="0"/>
          </a:p>
          <a:p>
            <a:r>
              <a:rPr lang="en-US" sz="3200" dirty="0"/>
              <a:t>Nearly 1 in 5 teens report abusing prescription medications.</a:t>
            </a:r>
          </a:p>
          <a:p>
            <a:r>
              <a:rPr lang="en-US" sz="3200" dirty="0"/>
              <a:t>2 in 5 teens believe prescription medications are safer to try than illicit drugs.</a:t>
            </a:r>
          </a:p>
          <a:p>
            <a:r>
              <a:rPr lang="en-US" sz="3200" dirty="0"/>
              <a:t>Most believe prescription pills are not addictive.</a:t>
            </a:r>
          </a:p>
          <a:p>
            <a:endParaRPr lang="en-US" sz="3200" dirty="0"/>
          </a:p>
        </p:txBody>
      </p:sp>
    </p:spTree>
    <p:extLst>
      <p:ext uri="{BB962C8B-B14F-4D97-AF65-F5344CB8AC3E}">
        <p14:creationId xmlns:p14="http://schemas.microsoft.com/office/powerpoint/2010/main" val="2609847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TEENS</a:t>
            </a:r>
            <a:endParaRPr lang="en-US" dirty="0"/>
          </a:p>
        </p:txBody>
      </p:sp>
      <p:sp>
        <p:nvSpPr>
          <p:cNvPr id="3" name="Content Placeholder 2"/>
          <p:cNvSpPr>
            <a:spLocks noGrp="1"/>
          </p:cNvSpPr>
          <p:nvPr>
            <p:ph idx="1"/>
          </p:nvPr>
        </p:nvSpPr>
        <p:spPr/>
        <p:txBody>
          <a:bodyPr>
            <a:normAutofit/>
          </a:bodyPr>
          <a:lstStyle/>
          <a:p>
            <a:r>
              <a:rPr lang="en-US" sz="3200" dirty="0" smtClean="0"/>
              <a:t>Teens report obtaining prescription pain killers from friends, family members or from the cabinets of friends or family members</a:t>
            </a:r>
          </a:p>
          <a:p>
            <a:r>
              <a:rPr lang="en-US" sz="3200" dirty="0" smtClean="0"/>
              <a:t>LOCK IT UP</a:t>
            </a:r>
            <a:endParaRPr lang="en-US" sz="3200" dirty="0"/>
          </a:p>
        </p:txBody>
      </p:sp>
    </p:spTree>
    <p:extLst>
      <p:ext uri="{BB962C8B-B14F-4D97-AF65-F5344CB8AC3E}">
        <p14:creationId xmlns:p14="http://schemas.microsoft.com/office/powerpoint/2010/main" val="2408053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121</TotalTime>
  <Words>1451</Words>
  <Application>Microsoft Office PowerPoint</Application>
  <PresentationFormat>On-screen Show (4:3)</PresentationFormat>
  <Paragraphs>99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Cambria</vt:lpstr>
      <vt:lpstr>Adjacency</vt:lpstr>
      <vt:lpstr>Opioid Update</vt:lpstr>
      <vt:lpstr>OPIOIDS</vt:lpstr>
      <vt:lpstr>The past</vt:lpstr>
      <vt:lpstr>THE PAST</vt:lpstr>
      <vt:lpstr>AFTERMATH</vt:lpstr>
      <vt:lpstr>AFTERMATH</vt:lpstr>
      <vt:lpstr>AFTERMATH</vt:lpstr>
      <vt:lpstr>Opioid epidemic</vt:lpstr>
      <vt:lpstr>TEENS</vt:lpstr>
      <vt:lpstr>WHAT NOW?</vt:lpstr>
      <vt:lpstr>ETHICAL CONSIDERATIONS</vt:lpstr>
      <vt:lpstr>ETHICAL CONSIDERATIONS</vt:lpstr>
      <vt:lpstr>ETHICAL CONSIDERATIONS</vt:lpstr>
      <vt:lpstr>RISK VS BENEFIT</vt:lpstr>
      <vt:lpstr>RISK VS BENEFITS</vt:lpstr>
      <vt:lpstr>CDC Guidelines</vt:lpstr>
      <vt:lpstr>CDC GUIDELINES</vt:lpstr>
      <vt:lpstr>CDC GUIDELINES</vt:lpstr>
      <vt:lpstr>CDC GUIDELINES</vt:lpstr>
      <vt:lpstr>CDC GUIDELINES</vt:lpstr>
      <vt:lpstr>CDC GUIDELINES</vt:lpstr>
      <vt:lpstr>CDC GUIDELINES</vt:lpstr>
      <vt:lpstr>CDC GUIDELINES</vt:lpstr>
      <vt:lpstr>CDC GUIDELINES</vt:lpstr>
      <vt:lpstr>CDC GUIDELINES</vt:lpstr>
      <vt:lpstr>CDC GUIDELINES</vt:lpstr>
      <vt:lpstr>CDC GUIDELINES</vt:lpstr>
      <vt:lpstr>UNUSED MEDICATIONS</vt:lpstr>
      <vt:lpstr>ADVANCEMENTS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update</dc:title>
  <dc:creator>Alice Messer</dc:creator>
  <cp:lastModifiedBy>Dan Gibson</cp:lastModifiedBy>
  <cp:revision>9</cp:revision>
  <dcterms:created xsi:type="dcterms:W3CDTF">2016-09-27T00:38:46Z</dcterms:created>
  <dcterms:modified xsi:type="dcterms:W3CDTF">2016-09-30T14:46:40Z</dcterms:modified>
</cp:coreProperties>
</file>